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5" r:id="rId2"/>
  </p:sldMasterIdLst>
  <p:notesMasterIdLst>
    <p:notesMasterId r:id="rId14"/>
  </p:notesMasterIdLst>
  <p:sldIdLst>
    <p:sldId id="256" r:id="rId3"/>
    <p:sldId id="312" r:id="rId4"/>
    <p:sldId id="280" r:id="rId5"/>
    <p:sldId id="258" r:id="rId6"/>
    <p:sldId id="310" r:id="rId7"/>
    <p:sldId id="313" r:id="rId8"/>
    <p:sldId id="316" r:id="rId9"/>
    <p:sldId id="315" r:id="rId10"/>
    <p:sldId id="314" r:id="rId11"/>
    <p:sldId id="281" r:id="rId12"/>
    <p:sldId id="311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94660"/>
  </p:normalViewPr>
  <p:slideViewPr>
    <p:cSldViewPr snapToGrid="0" snapToObjects="1">
      <p:cViewPr varScale="1">
        <p:scale>
          <a:sx n="48" d="100"/>
          <a:sy n="48" d="100"/>
        </p:scale>
        <p:origin x="1692" y="2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BFC4E5-6C6D-4FD2-B0C8-B8AB8A6F01E0}" type="datetimeFigureOut">
              <a:rPr lang="en-CA" smtClean="0"/>
              <a:t>2025-10-30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0E575-CECF-43CC-BFA3-2B91F6F4D36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61937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50B31-AAA6-4152-A067-1056ACA1D45E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B6C5A-78EF-4250-A2B4-5D6BA0F18FD2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16D9-8A40-4535-A49F-3177A6B36CB8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9E82D-CD70-4712-AF19-685048B84F1A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3998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E9C1B-8FA4-4B7F-B41D-478BEAE6FE15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5531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6E7E1-5C67-4884-96D4-68811E7B428D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489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3BD5E-C1E4-4A2B-9B11-79BD1830AC7B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9471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850EB-25F0-47E3-ABE1-FBF111BEA35C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1410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626A-2D55-494A-A19A-A762942D6C6A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2724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BFA0A-A403-423A-898B-9606304644A7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6822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2EB3C-6117-49B7-BBBD-4C859258DE1B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599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23E5-453F-45C0-9401-C2AF964EDED3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D8C98-8984-45A8-B776-27EC663E64B8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1801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3BED0-AF6C-4CBC-83A4-02680CE0E29D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0703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D66F-D919-4299-8882-D6B5EDC1A6A3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1466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674D-0DB6-4A9F-BD6F-D40164BC408F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40171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F828-6F10-4F08-A49B-C784072A0B75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0059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DD39-2A70-49B8-86C9-496744FF2534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400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A8AA3-8131-415A-B5F3-0EC1113DE511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56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53BE7-746E-4AE6-8E73-7CDA84C10BA2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6545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89A0-DA17-4303-B68F-06D0CB686FDD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340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14302-7920-49BF-9731-57E4356A1ACB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3FD1B-17FE-4175-A499-B4A0DFDD1869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2444-021B-4CDB-AC61-38F22FDEA64E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C86B5-E63E-42A4-8D19-663C9FA5697E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91CBA-61CB-4527-BF03-A461C53CAA40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8537-7142-4733-97B6-D292D26197EC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39B32-E26A-4938-89AC-E92A875AF2F1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CADB0-3FA9-4069-93D8-891BBDB0E644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91C25BF-E4C6-4A4C-B8AE-31F2A2FBC2C1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4470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hf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jobbank.gc.ca/home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ocuments on desk">
            <a:extLst>
              <a:ext uri="{FF2B5EF4-FFF2-40B4-BE49-F238E27FC236}">
                <a16:creationId xmlns:a16="http://schemas.microsoft.com/office/drawing/2014/main" id="{5E67B602-8A76-3077-AAC2-859FC83F56E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6299" r="4700" b="-2"/>
          <a:stretch>
            <a:fillRect/>
          </a:stretch>
        </p:blipFill>
        <p:spPr>
          <a:xfrm>
            <a:off x="0" y="1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2"/>
            <a:ext cx="6858000" cy="2900518"/>
          </a:xfrm>
        </p:spPr>
        <p:txBody>
          <a:bodyPr>
            <a:normAutofit/>
          </a:bodyPr>
          <a:lstStyle/>
          <a:p>
            <a:r>
              <a:rPr lang="en-US" b="1" dirty="0"/>
              <a:t>Capstone 2</a:t>
            </a:r>
            <a:br>
              <a:rPr lang="en-US" b="1" dirty="0"/>
            </a:br>
            <a:r>
              <a:rPr lang="en-US" b="1" dirty="0"/>
              <a:t>Smart Job Search Agent: Extracting Skills &amp; Opportunities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59404"/>
            <a:ext cx="6858000" cy="109839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CA" sz="2800" dirty="0">
                <a:solidFill>
                  <a:schemeClr val="tx1"/>
                </a:solidFill>
              </a:rPr>
              <a:t>Tania Tasmin</a:t>
            </a:r>
          </a:p>
          <a:p>
            <a:pPr>
              <a:lnSpc>
                <a:spcPct val="90000"/>
              </a:lnSpc>
            </a:pPr>
            <a:r>
              <a:rPr lang="en-CA" sz="2800" dirty="0" err="1">
                <a:solidFill>
                  <a:schemeClr val="tx1"/>
                </a:solidFill>
              </a:rPr>
              <a:t>DataTalent</a:t>
            </a:r>
            <a:r>
              <a:rPr lang="en-CA" sz="2800" dirty="0">
                <a:solidFill>
                  <a:schemeClr val="tx1"/>
                </a:solidFill>
              </a:rPr>
              <a:t> - Cohort 18</a:t>
            </a:r>
          </a:p>
          <a:p>
            <a:pPr>
              <a:lnSpc>
                <a:spcPct val="90000"/>
              </a:lnSpc>
            </a:pPr>
            <a:r>
              <a:rPr lang="en-CA" sz="2800" dirty="0">
                <a:solidFill>
                  <a:schemeClr val="tx1"/>
                </a:solidFill>
              </a:rPr>
              <a:t>Oct 28, 2025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F169E86-64BA-EB9D-B7EC-26A21A447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1FF6DA9-008F-8B48-92A6-B652298478BF}" type="slidenum">
              <a:rPr lang="en-US" sz="10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 sz="1000">
              <a:solidFill>
                <a:srgbClr val="FFFFFF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281721" cy="1400530"/>
          </a:xfrm>
        </p:spPr>
        <p:txBody>
          <a:bodyPr/>
          <a:lstStyle/>
          <a:p>
            <a:r>
              <a:rPr lang="en-CA" dirty="0"/>
              <a:t>Future Steps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699" y="1853249"/>
            <a:ext cx="7812717" cy="4395158"/>
          </a:xfrm>
        </p:spPr>
        <p:txBody>
          <a:bodyPr>
            <a:normAutofit/>
          </a:bodyPr>
          <a:lstStyle/>
          <a:p>
            <a:r>
              <a:rPr lang="en-US" sz="3200" b="1" dirty="0"/>
              <a:t>Future Improvements:</a:t>
            </a:r>
          </a:p>
          <a:p>
            <a:r>
              <a:rPr lang="en-US" sz="3200" dirty="0"/>
              <a:t>Improve the code to extract all jobs</a:t>
            </a:r>
          </a:p>
          <a:p>
            <a:r>
              <a:rPr lang="en-US" sz="3200" dirty="0"/>
              <a:t>Scraping multiple job sites</a:t>
            </a:r>
          </a:p>
          <a:p>
            <a:r>
              <a:rPr lang="en-US" sz="3200" dirty="0"/>
              <a:t>Automating daily updates</a:t>
            </a:r>
          </a:p>
          <a:p>
            <a:r>
              <a:rPr lang="en-US" sz="3200" dirty="0"/>
              <a:t>Adding salary, company, and posting date</a:t>
            </a:r>
          </a:p>
          <a:p>
            <a:r>
              <a:rPr lang="en-US" sz="3200" dirty="0"/>
              <a:t>Job application Agent</a:t>
            </a:r>
          </a:p>
          <a:p>
            <a:pPr marL="400056" lvl="1" indent="0" algn="just">
              <a:buNone/>
            </a:pPr>
            <a:endParaRPr lang="en-US" dirty="0"/>
          </a:p>
          <a:p>
            <a:pPr marL="400056" lvl="1" indent="0" algn="just">
              <a:buNone/>
            </a:pPr>
            <a:endParaRPr lang="en-US" dirty="0"/>
          </a:p>
          <a:p>
            <a:pPr marL="400056" lvl="1" indent="0" algn="just">
              <a:buNone/>
            </a:pPr>
            <a:endParaRPr lang="en-US" dirty="0"/>
          </a:p>
          <a:p>
            <a:pPr marL="400056" lvl="1" indent="0" algn="just">
              <a:buNone/>
            </a:pPr>
            <a:endParaRPr lang="en-US" dirty="0"/>
          </a:p>
          <a:p>
            <a:pPr marL="400056" lvl="1" indent="0" algn="just">
              <a:buNone/>
            </a:pPr>
            <a:endParaRPr lang="en-US" dirty="0"/>
          </a:p>
          <a:p>
            <a:pPr marL="0" indent="0">
              <a:buNone/>
              <a:defRPr sz="1800"/>
            </a:pPr>
            <a:endParaRPr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B503A8-4CDC-2C08-21EF-CAC5CBA6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D59AFD-00E0-E0B0-7980-828C703C3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F66B7-F698-53B9-F04A-8C872AEEE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7790" y="2951323"/>
            <a:ext cx="6476070" cy="935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                        </a:t>
            </a:r>
            <a:r>
              <a:rPr lang="en-US" sz="3600" b="1" dirty="0"/>
              <a:t>Thank you!</a:t>
            </a:r>
            <a:endParaRPr lang="en-US" dirty="0"/>
          </a:p>
          <a:p>
            <a:pPr marL="400056" lvl="1" indent="0" algn="just">
              <a:buNone/>
            </a:pPr>
            <a:endParaRPr lang="en-US" dirty="0"/>
          </a:p>
          <a:p>
            <a:pPr marL="400056" lvl="1" indent="0" algn="just">
              <a:buNone/>
            </a:pPr>
            <a:endParaRPr lang="en-US" dirty="0"/>
          </a:p>
          <a:p>
            <a:pPr marL="0" indent="0">
              <a:buNone/>
              <a:defRPr sz="1800"/>
            </a:pPr>
            <a:endParaRPr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2487B8-CDBC-21FD-0EC5-E56DEE807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15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4AC9E3-22C8-2936-AB6A-114389FE3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D75EE-92EC-3F10-DD49-FBEE78B2A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295736"/>
            <a:ext cx="7055380" cy="1400530"/>
          </a:xfrm>
        </p:spPr>
        <p:txBody>
          <a:bodyPr/>
          <a:lstStyle/>
          <a:p>
            <a:r>
              <a:rPr lang="en-CA" dirty="0"/>
              <a:t>Project Overview</a:t>
            </a:r>
            <a:endParaRPr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311E6D-BA2B-F459-ABF5-F4AB35562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F62973B-B093-C4A5-B35E-8ECF010BE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692" y="1460243"/>
            <a:ext cx="8129204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Automates extraction of job information from Canadian job sites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Arial" panose="020B0604020202020204" pitchFamily="34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Extracted data : Job Title, Employer, Location, Work Mode (Onsite/Hybrid), Experience needed, Tools, Technical Skills, and other skills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+mj-lt"/>
                <a:cs typeface="Arial" panose="020B0604020202020204" pitchFamily="34" charset="0"/>
              </a:rPr>
              <a:t>Match the user’s skills with the job skills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913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295736"/>
            <a:ext cx="7055380" cy="1400530"/>
          </a:xfrm>
        </p:spPr>
        <p:txBody>
          <a:bodyPr/>
          <a:lstStyle/>
          <a:p>
            <a:r>
              <a:rPr lang="en-CA" dirty="0"/>
              <a:t>Objective</a:t>
            </a:r>
            <a:endParaRPr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CFE679-A920-E485-DF8E-84593146B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0215EF2-68C3-9154-945D-D5934F1846C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81608" y="1142980"/>
            <a:ext cx="8912087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sz="3200" dirty="0"/>
              <a:t>Make the job search process faster and more efficient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3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Provide structured, searchable datasets of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current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job listings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3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Highlight key skills and tools required in the market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3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sz="3200" dirty="0"/>
              <a:t>Assess the match between your skills and the required skills using a similarity score</a:t>
            </a:r>
            <a:endParaRPr kumimoji="0" lang="en-US" altLang="en-US" sz="3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3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9579" y="546699"/>
            <a:ext cx="6798734" cy="1022320"/>
          </a:xfrm>
        </p:spPr>
        <p:txBody>
          <a:bodyPr/>
          <a:lstStyle/>
          <a:p>
            <a:r>
              <a:rPr lang="en-CA" dirty="0" err="1"/>
              <a:t>WebSites</a:t>
            </a:r>
            <a:r>
              <a:rPr lang="en-CA" dirty="0"/>
              <a:t> to Scrape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735" y="1110146"/>
            <a:ext cx="8404529" cy="4408549"/>
          </a:xfrm>
        </p:spPr>
        <p:txBody>
          <a:bodyPr>
            <a:normAutofit/>
          </a:bodyPr>
          <a:lstStyle/>
          <a:p>
            <a:endParaRPr dirty="0"/>
          </a:p>
          <a:p>
            <a:pPr>
              <a:defRPr sz="1800"/>
            </a:pPr>
            <a:r>
              <a:rPr lang="en-CA" sz="3600" dirty="0">
                <a:hlinkClick r:id="rId2"/>
              </a:rPr>
              <a:t>https://www.jobbank.gc.ca/home</a:t>
            </a:r>
            <a:endParaRPr lang="en-CA" sz="3600" dirty="0"/>
          </a:p>
          <a:p>
            <a:pPr marL="0" indent="0">
              <a:buNone/>
              <a:defRPr sz="1800"/>
            </a:pPr>
            <a:endParaRPr sz="4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61545-F8B1-FE6B-18BD-9009DEC1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61193" y="295736"/>
            <a:ext cx="628813" cy="767687"/>
          </a:xfrm>
        </p:spPr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96A58A-5D18-EB5C-874D-F210AF837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55" y="2497476"/>
            <a:ext cx="8579443" cy="3813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BD428-83D1-84B5-BCA5-765D68EEA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EBB58-A9EF-3E4D-6311-8EF2393C9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866" y="915338"/>
            <a:ext cx="6798734" cy="1022320"/>
          </a:xfrm>
        </p:spPr>
        <p:txBody>
          <a:bodyPr/>
          <a:lstStyle/>
          <a:p>
            <a:r>
              <a:rPr lang="en-CA" dirty="0"/>
              <a:t>Tools Used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30808-97F8-B951-1552-BBC940202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820" y="1570840"/>
            <a:ext cx="7947419" cy="4408549"/>
          </a:xfrm>
        </p:spPr>
        <p:txBody>
          <a:bodyPr>
            <a:noAutofit/>
          </a:bodyPr>
          <a:lstStyle/>
          <a:p>
            <a:pPr>
              <a:defRPr sz="1800"/>
            </a:pPr>
            <a:r>
              <a:rPr lang="en-CA" sz="3200" dirty="0"/>
              <a:t>Selenium: Browser automation</a:t>
            </a:r>
          </a:p>
          <a:p>
            <a:pPr>
              <a:defRPr sz="1800"/>
            </a:pPr>
            <a:r>
              <a:rPr lang="en-CA" sz="3200" dirty="0"/>
              <a:t>XPath: Locating elements on webpage</a:t>
            </a:r>
          </a:p>
          <a:p>
            <a:pPr>
              <a:defRPr sz="1800"/>
            </a:pPr>
            <a:r>
              <a:rPr lang="en-CA" sz="3200" dirty="0"/>
              <a:t>Gemini 2.5 + Prompt Engineering: </a:t>
            </a:r>
            <a:r>
              <a:rPr lang="en-US" sz="3200" dirty="0"/>
              <a:t>Extracting structured information from job descriptions</a:t>
            </a:r>
            <a:endParaRPr lang="en-CA" sz="3200" dirty="0"/>
          </a:p>
          <a:p>
            <a:pPr>
              <a:defRPr sz="1800"/>
            </a:pPr>
            <a:r>
              <a:rPr lang="en-CA" sz="3200" dirty="0" err="1"/>
              <a:t>Numpy</a:t>
            </a:r>
            <a:r>
              <a:rPr lang="en-CA" sz="3200" dirty="0"/>
              <a:t> and Pandas: Data Cleaning</a:t>
            </a:r>
          </a:p>
          <a:p>
            <a:pPr>
              <a:defRPr sz="1800"/>
            </a:pPr>
            <a:r>
              <a:rPr lang="en-CA" sz="3200" dirty="0" err="1"/>
              <a:t>Sklearn</a:t>
            </a:r>
            <a:r>
              <a:rPr lang="en-CA" sz="3200" dirty="0"/>
              <a:t>: feature extraction and calculating similarity</a:t>
            </a:r>
          </a:p>
          <a:p>
            <a:pPr marL="0" indent="0">
              <a:buNone/>
              <a:defRPr sz="1800"/>
            </a:pPr>
            <a:endParaRPr lang="en-US" sz="2400" dirty="0"/>
          </a:p>
          <a:p>
            <a:pPr marL="0" indent="0">
              <a:buNone/>
              <a:defRPr sz="1800"/>
            </a:pPr>
            <a:r>
              <a:rPr lang="en-US" sz="2400" dirty="0"/>
              <a:t>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9D7616-2B22-5A98-26C3-013CE2C81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54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8BAFFB-E027-905E-96FD-566F7B783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460E8-244A-6D52-4BCE-A3200104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52" y="492811"/>
            <a:ext cx="6798734" cy="1022320"/>
          </a:xfrm>
        </p:spPr>
        <p:txBody>
          <a:bodyPr/>
          <a:lstStyle/>
          <a:p>
            <a:r>
              <a:rPr lang="en-CA" dirty="0"/>
              <a:t>Web Scraping</a:t>
            </a:r>
            <a:endParaRPr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E23F7-75D9-C1BE-1F9A-69E4D517D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BD785F7-4709-6E16-C88C-6195C7EC91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812" y="1605084"/>
            <a:ext cx="8537388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Open target job website using Selenium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Navigate to job listings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XPath locators to identify elements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Extract raw text for job tasks/requirements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Gemini + prompt engineering to parse and extract technical skills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800" dirty="0">
                <a:latin typeface="+mj-lt"/>
              </a:rPr>
              <a:t>Depending on the experience and skills required, decide the job level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Store results in structured format (CSV)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8701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1FAEA1-0E73-E94E-E8B8-7C03310C3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21AA2-941A-1405-B7EA-E8F367712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330" y="492811"/>
            <a:ext cx="6798734" cy="1022320"/>
          </a:xfrm>
        </p:spPr>
        <p:txBody>
          <a:bodyPr/>
          <a:lstStyle/>
          <a:p>
            <a:r>
              <a:rPr lang="en-CA" sz="3600" dirty="0"/>
              <a:t>Compare Job-seeker’s skill with the job skill</a:t>
            </a:r>
            <a:endParaRPr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47F98B-FAD4-2A1F-2F24-BF9402CA3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CDA546F-F164-3FF4-28E8-93F590AB7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330" y="2105640"/>
            <a:ext cx="8345552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 Preparation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>
                <a:latin typeface="+mj-lt"/>
              </a:rPr>
              <a:t>Create a combined skills column using the tools and technical skills columns of the dataset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the combined job skills column from the dataset and the user’s skill list for comparison.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Text Preprocessing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Clean and normalize text (lowercasing, removing punctuation,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stopwords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etc.) to ensure consistent representation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37137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F6CF0E-F021-2A4F-A6EF-50ACEE993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D5830-B580-7537-A0A3-F5300221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52" y="492811"/>
            <a:ext cx="6798734" cy="1022320"/>
          </a:xfrm>
        </p:spPr>
        <p:txBody>
          <a:bodyPr/>
          <a:lstStyle/>
          <a:p>
            <a:r>
              <a:rPr lang="en-CA" sz="3600" dirty="0"/>
              <a:t>Compare Job-seeker’s skill with the job skill</a:t>
            </a:r>
            <a:endParaRPr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99E63B-6EEA-7FEC-69E8-BCE41E22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1E80767-11CA-86C7-D8A2-74D89BC2C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583" y="1812389"/>
            <a:ext cx="8345552" cy="4370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Vectorization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Convert both job skills and user skills into numerical vectors using TF-IDF or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CountVectorizer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Similarity Computation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Calculate the cosine similarity score between the user’s skill vector and each job’s skill vector to determine the best matches.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338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CC50E9-025A-E383-5578-6BD2AC29A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A9589-A3B6-F3B4-9DB5-0E5726C3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93" y="2777741"/>
            <a:ext cx="5731942" cy="1022320"/>
          </a:xfrm>
        </p:spPr>
        <p:txBody>
          <a:bodyPr/>
          <a:lstStyle/>
          <a:p>
            <a:r>
              <a:rPr lang="en-CA" sz="4800" dirty="0"/>
              <a:t>Demo</a:t>
            </a:r>
            <a:endParaRPr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CD3313-888B-8526-A151-70F07E88F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459656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6601</TotalTime>
  <Words>374</Words>
  <Application>Microsoft Office PowerPoint</Application>
  <PresentationFormat>On-screen Show (4:3)</PresentationFormat>
  <Paragraphs>79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Arial</vt:lpstr>
      <vt:lpstr>Calibri</vt:lpstr>
      <vt:lpstr>Century Gothic</vt:lpstr>
      <vt:lpstr>Wingdings</vt:lpstr>
      <vt:lpstr>Wingdings 3</vt:lpstr>
      <vt:lpstr>Office Theme</vt:lpstr>
      <vt:lpstr>Ion</vt:lpstr>
      <vt:lpstr>Capstone 2 Smart Job Search Agent: Extracting Skills &amp; Opportunities</vt:lpstr>
      <vt:lpstr>Project Overview</vt:lpstr>
      <vt:lpstr>Objective</vt:lpstr>
      <vt:lpstr>WebSites to Scrape</vt:lpstr>
      <vt:lpstr>Tools Used</vt:lpstr>
      <vt:lpstr>Web Scraping</vt:lpstr>
      <vt:lpstr>Compare Job-seeker’s skill with the job skill</vt:lpstr>
      <vt:lpstr>Compare Job-seeker’s skill with the job skill</vt:lpstr>
      <vt:lpstr>Demo</vt:lpstr>
      <vt:lpstr>Future Steps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Tania Tasmin</dc:creator>
  <cp:keywords/>
  <dc:description>generated using python-pptx</dc:description>
  <cp:lastModifiedBy>Tania Tasmin</cp:lastModifiedBy>
  <cp:revision>93</cp:revision>
  <dcterms:created xsi:type="dcterms:W3CDTF">2013-01-27T09:14:16Z</dcterms:created>
  <dcterms:modified xsi:type="dcterms:W3CDTF">2025-10-30T15:25:47Z</dcterms:modified>
  <cp:category/>
</cp:coreProperties>
</file>

<file path=docProps/thumbnail.jpeg>
</file>